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9" r:id="rId4"/>
    <p:sldId id="258" r:id="rId5"/>
    <p:sldId id="260" r:id="rId6"/>
    <p:sldId id="261" r:id="rId7"/>
    <p:sldId id="264" r:id="rId8"/>
    <p:sldId id="262" r:id="rId9"/>
    <p:sldId id="263"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9" d="100"/>
          <a:sy n="89"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6941E5-7D00-4697-AB00-96387EC4EC8C}"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A8F2A-DB8D-4A59-97AB-8C0384E45B4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7566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6941E5-7D00-4697-AB00-96387EC4EC8C}"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A8F2A-DB8D-4A59-97AB-8C0384E45B43}" type="slidenum">
              <a:rPr lang="en-US" smtClean="0"/>
              <a:t>‹#›</a:t>
            </a:fld>
            <a:endParaRPr lang="en-US"/>
          </a:p>
        </p:txBody>
      </p:sp>
    </p:spTree>
    <p:extLst>
      <p:ext uri="{BB962C8B-B14F-4D97-AF65-F5344CB8AC3E}">
        <p14:creationId xmlns:p14="http://schemas.microsoft.com/office/powerpoint/2010/main" val="2363555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6941E5-7D00-4697-AB00-96387EC4EC8C}"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A8F2A-DB8D-4A59-97AB-8C0384E45B43}" type="slidenum">
              <a:rPr lang="en-US" smtClean="0"/>
              <a:t>‹#›</a:t>
            </a:fld>
            <a:endParaRPr lang="en-US"/>
          </a:p>
        </p:txBody>
      </p:sp>
    </p:spTree>
    <p:extLst>
      <p:ext uri="{BB962C8B-B14F-4D97-AF65-F5344CB8AC3E}">
        <p14:creationId xmlns:p14="http://schemas.microsoft.com/office/powerpoint/2010/main" val="1629028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6941E5-7D00-4697-AB00-96387EC4EC8C}"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A8F2A-DB8D-4A59-97AB-8C0384E45B43}" type="slidenum">
              <a:rPr lang="en-US" smtClean="0"/>
              <a:t>‹#›</a:t>
            </a:fld>
            <a:endParaRPr lang="en-US"/>
          </a:p>
        </p:txBody>
      </p:sp>
    </p:spTree>
    <p:extLst>
      <p:ext uri="{BB962C8B-B14F-4D97-AF65-F5344CB8AC3E}">
        <p14:creationId xmlns:p14="http://schemas.microsoft.com/office/powerpoint/2010/main" val="286592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6941E5-7D00-4697-AB00-96387EC4EC8C}"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2A8F2A-DB8D-4A59-97AB-8C0384E45B4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058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6941E5-7D00-4697-AB00-96387EC4EC8C}"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A8F2A-DB8D-4A59-97AB-8C0384E45B43}" type="slidenum">
              <a:rPr lang="en-US" smtClean="0"/>
              <a:t>‹#›</a:t>
            </a:fld>
            <a:endParaRPr lang="en-US"/>
          </a:p>
        </p:txBody>
      </p:sp>
    </p:spTree>
    <p:extLst>
      <p:ext uri="{BB962C8B-B14F-4D97-AF65-F5344CB8AC3E}">
        <p14:creationId xmlns:p14="http://schemas.microsoft.com/office/powerpoint/2010/main" val="408008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6941E5-7D00-4697-AB00-96387EC4EC8C}" type="datetimeFigureOut">
              <a:rPr lang="en-US" smtClean="0"/>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2A8F2A-DB8D-4A59-97AB-8C0384E45B43}" type="slidenum">
              <a:rPr lang="en-US" smtClean="0"/>
              <a:t>‹#›</a:t>
            </a:fld>
            <a:endParaRPr lang="en-US"/>
          </a:p>
        </p:txBody>
      </p:sp>
    </p:spTree>
    <p:extLst>
      <p:ext uri="{BB962C8B-B14F-4D97-AF65-F5344CB8AC3E}">
        <p14:creationId xmlns:p14="http://schemas.microsoft.com/office/powerpoint/2010/main" val="95805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6941E5-7D00-4697-AB00-96387EC4EC8C}" type="datetimeFigureOut">
              <a:rPr lang="en-US" smtClean="0"/>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2A8F2A-DB8D-4A59-97AB-8C0384E45B43}" type="slidenum">
              <a:rPr lang="en-US" smtClean="0"/>
              <a:t>‹#›</a:t>
            </a:fld>
            <a:endParaRPr lang="en-US"/>
          </a:p>
        </p:txBody>
      </p:sp>
    </p:spTree>
    <p:extLst>
      <p:ext uri="{BB962C8B-B14F-4D97-AF65-F5344CB8AC3E}">
        <p14:creationId xmlns:p14="http://schemas.microsoft.com/office/powerpoint/2010/main" val="372888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A6941E5-7D00-4697-AB00-96387EC4EC8C}" type="datetimeFigureOut">
              <a:rPr lang="en-US" smtClean="0"/>
              <a:t>5/13/2020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F2A8F2A-DB8D-4A59-97AB-8C0384E45B43}" type="slidenum">
              <a:rPr lang="en-US" smtClean="0"/>
              <a:t>‹#›</a:t>
            </a:fld>
            <a:endParaRPr lang="en-US"/>
          </a:p>
        </p:txBody>
      </p:sp>
    </p:spTree>
    <p:extLst>
      <p:ext uri="{BB962C8B-B14F-4D97-AF65-F5344CB8AC3E}">
        <p14:creationId xmlns:p14="http://schemas.microsoft.com/office/powerpoint/2010/main" val="299183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A6941E5-7D00-4697-AB00-96387EC4EC8C}" type="datetimeFigureOut">
              <a:rPr lang="en-US" smtClean="0"/>
              <a:t>5/13/2020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F2A8F2A-DB8D-4A59-97AB-8C0384E45B43}" type="slidenum">
              <a:rPr lang="en-US" smtClean="0"/>
              <a:t>‹#›</a:t>
            </a:fld>
            <a:endParaRPr lang="en-US"/>
          </a:p>
        </p:txBody>
      </p:sp>
    </p:spTree>
    <p:extLst>
      <p:ext uri="{BB962C8B-B14F-4D97-AF65-F5344CB8AC3E}">
        <p14:creationId xmlns:p14="http://schemas.microsoft.com/office/powerpoint/2010/main" val="914273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6941E5-7D00-4697-AB00-96387EC4EC8C}"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2A8F2A-DB8D-4A59-97AB-8C0384E45B43}" type="slidenum">
              <a:rPr lang="en-US" smtClean="0"/>
              <a:t>‹#›</a:t>
            </a:fld>
            <a:endParaRPr lang="en-US"/>
          </a:p>
        </p:txBody>
      </p:sp>
    </p:spTree>
    <p:extLst>
      <p:ext uri="{BB962C8B-B14F-4D97-AF65-F5344CB8AC3E}">
        <p14:creationId xmlns:p14="http://schemas.microsoft.com/office/powerpoint/2010/main" val="362639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A6941E5-7D00-4697-AB00-96387EC4EC8C}" type="datetimeFigureOut">
              <a:rPr lang="en-US" smtClean="0"/>
              <a:t>5/13/2020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F2A8F2A-DB8D-4A59-97AB-8C0384E45B4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813223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6537" y="1705625"/>
            <a:ext cx="4851698" cy="1403335"/>
          </a:xfrm>
        </p:spPr>
        <p:txBody>
          <a:bodyPr>
            <a:normAutofit/>
          </a:bodyPr>
          <a:lstStyle/>
          <a:p>
            <a:r>
              <a:rPr lang="en-US" sz="4000" dirty="0" smtClean="0">
                <a:solidFill>
                  <a:schemeClr val="bg2">
                    <a:lumMod val="25000"/>
                  </a:schemeClr>
                </a:solidFill>
                <a:latin typeface="Times New Roman" panose="02020603050405020304" pitchFamily="18" charset="0"/>
                <a:cs typeface="Times New Roman" panose="02020603050405020304" pitchFamily="18" charset="0"/>
              </a:rPr>
              <a:t>Information </a:t>
            </a:r>
            <a:r>
              <a:rPr lang="en-US" sz="4000" dirty="0" smtClean="0">
                <a:solidFill>
                  <a:schemeClr val="bg2">
                    <a:lumMod val="25000"/>
                  </a:schemeClr>
                </a:solidFill>
                <a:latin typeface="Times New Roman" panose="02020603050405020304" pitchFamily="18" charset="0"/>
                <a:cs typeface="Times New Roman" panose="02020603050405020304" pitchFamily="18" charset="0"/>
              </a:rPr>
              <a:t>System.</a:t>
            </a:r>
            <a:endParaRPr lang="en-US" sz="4000"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0455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mn-lt"/>
              </a:rPr>
              <a:t>Transaction Processing  System.</a:t>
            </a:r>
            <a:endParaRPr lang="en-US" sz="2800" dirty="0">
              <a:latin typeface="+mn-lt"/>
            </a:endParaRPr>
          </a:p>
        </p:txBody>
      </p:sp>
      <p:sp>
        <p:nvSpPr>
          <p:cNvPr id="3" name="Content Placeholder 2"/>
          <p:cNvSpPr>
            <a:spLocks noGrp="1"/>
          </p:cNvSpPr>
          <p:nvPr>
            <p:ph idx="1"/>
          </p:nvPr>
        </p:nvSpPr>
        <p:spPr>
          <a:xfrm>
            <a:off x="1097280" y="1845734"/>
            <a:ext cx="10058400" cy="4425974"/>
          </a:xfrm>
        </p:spPr>
        <p:txBody>
          <a:bodyPr/>
          <a:lstStyle/>
          <a:p>
            <a:pPr algn="just"/>
            <a:r>
              <a:rPr lang="en-US" dirty="0" smtClean="0"/>
              <a:t>A Transaction Processing system (TPS) is a type of information system that collects, stores, modifies, and retrieves the data transaction of an enterprise.</a:t>
            </a:r>
          </a:p>
          <a:p>
            <a:pPr algn="just"/>
            <a:r>
              <a:rPr lang="en-US" dirty="0" smtClean="0"/>
              <a:t>A TPS is an information system that records and processes and organization routine business activities.</a:t>
            </a:r>
          </a:p>
          <a:p>
            <a:pPr algn="just"/>
            <a:r>
              <a:rPr lang="en-US" dirty="0" smtClean="0">
                <a:solidFill>
                  <a:schemeClr val="bg2">
                    <a:lumMod val="50000"/>
                  </a:schemeClr>
                </a:solidFill>
              </a:rPr>
              <a:t>Types of Transaction Processing System</a:t>
            </a:r>
          </a:p>
          <a:p>
            <a:pPr algn="just">
              <a:buFont typeface="Wingdings" panose="05000000000000000000" pitchFamily="2" charset="2"/>
              <a:buChar char="Ø"/>
            </a:pPr>
            <a:r>
              <a:rPr lang="en-US" dirty="0" smtClean="0"/>
              <a:t>Batch Processing System</a:t>
            </a:r>
          </a:p>
          <a:p>
            <a:pPr algn="just">
              <a:spcBef>
                <a:spcPts val="0"/>
              </a:spcBef>
              <a:spcAft>
                <a:spcPts val="0"/>
              </a:spcAft>
              <a:buFont typeface="Wingdings" panose="05000000000000000000" pitchFamily="2" charset="2"/>
              <a:buChar char="Ø"/>
            </a:pPr>
            <a:r>
              <a:rPr lang="en-US" dirty="0" smtClean="0"/>
              <a:t>Real time System</a:t>
            </a:r>
          </a:p>
          <a:p>
            <a:pPr marL="0" indent="0" algn="just">
              <a:spcBef>
                <a:spcPts val="0"/>
              </a:spcBef>
              <a:spcAft>
                <a:spcPts val="0"/>
              </a:spcAft>
              <a:buNone/>
            </a:pPr>
            <a:endParaRPr lang="en-US" dirty="0"/>
          </a:p>
          <a:p>
            <a:pPr marL="0" indent="0" algn="just">
              <a:spcBef>
                <a:spcPts val="0"/>
              </a:spcBef>
              <a:spcAft>
                <a:spcPts val="0"/>
              </a:spcAft>
              <a:buNone/>
            </a:pPr>
            <a:r>
              <a:rPr lang="en-US" b="1" dirty="0"/>
              <a:t>Batch processing</a:t>
            </a:r>
            <a:r>
              <a:rPr lang="en-US" dirty="0"/>
              <a:t> refers to running </a:t>
            </a:r>
            <a:r>
              <a:rPr lang="en-US" b="1" dirty="0"/>
              <a:t>batch</a:t>
            </a:r>
            <a:r>
              <a:rPr lang="en-US" dirty="0"/>
              <a:t> jobs on a computer system</a:t>
            </a:r>
            <a:r>
              <a:rPr lang="en-US" dirty="0" smtClean="0"/>
              <a:t>.</a:t>
            </a:r>
            <a:r>
              <a:rPr lang="en-US" b="1" dirty="0"/>
              <a:t> Examples</a:t>
            </a:r>
            <a:r>
              <a:rPr lang="en-US" dirty="0"/>
              <a:t> include billing, report generation, data format conversion, and image </a:t>
            </a:r>
            <a:r>
              <a:rPr lang="en-US" b="1" dirty="0"/>
              <a:t>processing</a:t>
            </a:r>
            <a:r>
              <a:rPr lang="en-US" dirty="0"/>
              <a:t>. These tasks are called </a:t>
            </a:r>
            <a:r>
              <a:rPr lang="en-US" b="1" dirty="0"/>
              <a:t>batch</a:t>
            </a:r>
            <a:r>
              <a:rPr lang="en-US" dirty="0"/>
              <a:t> </a:t>
            </a:r>
            <a:r>
              <a:rPr lang="en-US" dirty="0" smtClean="0"/>
              <a:t>jobs.</a:t>
            </a:r>
          </a:p>
          <a:p>
            <a:pPr marL="0" indent="0" algn="just">
              <a:spcBef>
                <a:spcPts val="0"/>
              </a:spcBef>
              <a:spcAft>
                <a:spcPts val="0"/>
              </a:spcAft>
              <a:buNone/>
            </a:pPr>
            <a:r>
              <a:rPr lang="en-US" b="1" dirty="0"/>
              <a:t>Real</a:t>
            </a:r>
            <a:r>
              <a:rPr lang="en-US" dirty="0"/>
              <a:t>-</a:t>
            </a:r>
            <a:r>
              <a:rPr lang="en-US" b="1" dirty="0"/>
              <a:t>time</a:t>
            </a:r>
            <a:r>
              <a:rPr lang="en-US" dirty="0"/>
              <a:t> data </a:t>
            </a:r>
            <a:r>
              <a:rPr lang="en-US" b="1" dirty="0"/>
              <a:t>processing</a:t>
            </a:r>
            <a:r>
              <a:rPr lang="en-US" dirty="0"/>
              <a:t> is the execution of data in a short </a:t>
            </a:r>
            <a:r>
              <a:rPr lang="en-US" b="1" dirty="0"/>
              <a:t>time</a:t>
            </a:r>
            <a:r>
              <a:rPr lang="en-US" dirty="0"/>
              <a:t> period, providing near-instantaneous output</a:t>
            </a:r>
            <a:r>
              <a:rPr lang="en-US" dirty="0" smtClean="0"/>
              <a:t>. Examples Online shopping, Pay Pal, ATM etc.</a:t>
            </a:r>
          </a:p>
          <a:p>
            <a:pPr marL="0" indent="0" algn="just">
              <a:spcBef>
                <a:spcPts val="0"/>
              </a:spcBef>
              <a:spcAft>
                <a:spcPts val="0"/>
              </a:spcAft>
              <a:buNone/>
            </a:pPr>
            <a:endParaRPr lang="en-US" dirty="0"/>
          </a:p>
        </p:txBody>
      </p:sp>
    </p:spTree>
    <p:extLst>
      <p:ext uri="{BB962C8B-B14F-4D97-AF65-F5344CB8AC3E}">
        <p14:creationId xmlns:p14="http://schemas.microsoft.com/office/powerpoint/2010/main" val="1133397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Decision </a:t>
            </a:r>
            <a:r>
              <a:rPr lang="en-US" sz="2800" b="1" dirty="0"/>
              <a:t>S</a:t>
            </a:r>
            <a:r>
              <a:rPr lang="en-US" sz="2800" b="1" dirty="0" smtClean="0"/>
              <a:t>upport System</a:t>
            </a:r>
            <a:endParaRPr lang="en-US" sz="2800" b="1" dirty="0"/>
          </a:p>
        </p:txBody>
      </p:sp>
      <p:sp>
        <p:nvSpPr>
          <p:cNvPr id="3" name="Content Placeholder 2"/>
          <p:cNvSpPr>
            <a:spLocks noGrp="1"/>
          </p:cNvSpPr>
          <p:nvPr>
            <p:ph idx="1"/>
          </p:nvPr>
        </p:nvSpPr>
        <p:spPr/>
        <p:txBody>
          <a:bodyPr/>
          <a:lstStyle/>
          <a:p>
            <a:pPr marL="0" indent="0">
              <a:buNone/>
            </a:pPr>
            <a:r>
              <a:rPr lang="en-US" dirty="0" smtClean="0"/>
              <a:t>A DSS is computer based information system that supports business and organizational decision- making activities.</a:t>
            </a:r>
          </a:p>
          <a:p>
            <a:pPr marL="0" indent="0" algn="just">
              <a:buNone/>
            </a:pPr>
            <a:r>
              <a:rPr lang="en-US" dirty="0" smtClean="0"/>
              <a:t>A Properly designed DSS is an interactive software based system intended to help decision makers compile useful information from raw data, documents, personal knowledge and/or business models to identify and solve problems and make decisions.</a:t>
            </a:r>
          </a:p>
          <a:p>
            <a:pPr marL="0" indent="0" algn="just">
              <a:buNone/>
            </a:pPr>
            <a:r>
              <a:rPr lang="en-US" dirty="0" smtClean="0">
                <a:solidFill>
                  <a:schemeClr val="accent1">
                    <a:lumMod val="75000"/>
                  </a:schemeClr>
                </a:solidFill>
              </a:rPr>
              <a:t>Components of DSS</a:t>
            </a:r>
          </a:p>
          <a:p>
            <a:pPr algn="just">
              <a:buFont typeface="Wingdings" panose="05000000000000000000" pitchFamily="2" charset="2"/>
              <a:buChar char="Ø"/>
            </a:pPr>
            <a:r>
              <a:rPr lang="en-US" dirty="0" smtClean="0">
                <a:solidFill>
                  <a:schemeClr val="tx1">
                    <a:lumMod val="95000"/>
                    <a:lumOff val="5000"/>
                  </a:schemeClr>
                </a:solidFill>
              </a:rPr>
              <a:t>Data Base Management System (DBMS)</a:t>
            </a:r>
          </a:p>
          <a:p>
            <a:pPr algn="just">
              <a:buFont typeface="Wingdings" panose="05000000000000000000" pitchFamily="2" charset="2"/>
              <a:buChar char="Ø"/>
            </a:pPr>
            <a:r>
              <a:rPr lang="en-US" dirty="0" smtClean="0">
                <a:solidFill>
                  <a:schemeClr val="tx1">
                    <a:lumMod val="95000"/>
                    <a:lumOff val="5000"/>
                  </a:schemeClr>
                </a:solidFill>
              </a:rPr>
              <a:t>Model Based Management System (MBMS)</a:t>
            </a:r>
          </a:p>
          <a:p>
            <a:pPr algn="just">
              <a:buFont typeface="Wingdings" panose="05000000000000000000" pitchFamily="2" charset="2"/>
              <a:buChar char="Ø"/>
            </a:pPr>
            <a:r>
              <a:rPr lang="en-US" dirty="0" smtClean="0">
                <a:solidFill>
                  <a:schemeClr val="tx1">
                    <a:lumMod val="95000"/>
                    <a:lumOff val="5000"/>
                  </a:schemeClr>
                </a:solidFill>
              </a:rPr>
              <a:t>Dialog Generation and Management System (DGMS)</a:t>
            </a:r>
          </a:p>
        </p:txBody>
      </p:sp>
    </p:spTree>
    <p:extLst>
      <p:ext uri="{BB962C8B-B14F-4D97-AF65-F5344CB8AC3E}">
        <p14:creationId xmlns:p14="http://schemas.microsoft.com/office/powerpoint/2010/main" val="1865078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The Architecture of DSS </a:t>
            </a:r>
            <a:endParaRPr lang="en-US" sz="2800" b="1" dirty="0"/>
          </a:p>
        </p:txBody>
      </p:sp>
      <p:sp>
        <p:nvSpPr>
          <p:cNvPr id="4" name="Rectangle 3"/>
          <p:cNvSpPr/>
          <p:nvPr/>
        </p:nvSpPr>
        <p:spPr>
          <a:xfrm>
            <a:off x="3560781" y="2560320"/>
            <a:ext cx="1516828" cy="892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MBMS</a:t>
            </a:r>
            <a:endParaRPr lang="en-US" dirty="0"/>
          </a:p>
        </p:txBody>
      </p:sp>
      <p:sp>
        <p:nvSpPr>
          <p:cNvPr id="11" name="Rectangle 10"/>
          <p:cNvSpPr/>
          <p:nvPr/>
        </p:nvSpPr>
        <p:spPr>
          <a:xfrm>
            <a:off x="6424108" y="2560319"/>
            <a:ext cx="1516828" cy="892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DBMS</a:t>
            </a:r>
            <a:endParaRPr lang="en-US" dirty="0"/>
          </a:p>
        </p:txBody>
      </p:sp>
      <p:sp>
        <p:nvSpPr>
          <p:cNvPr id="12" name="Rectangle 11"/>
          <p:cNvSpPr/>
          <p:nvPr/>
        </p:nvSpPr>
        <p:spPr>
          <a:xfrm>
            <a:off x="5165463" y="4326367"/>
            <a:ext cx="1516828" cy="892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DGMS</a:t>
            </a:r>
            <a:endParaRPr lang="en-US"/>
          </a:p>
        </p:txBody>
      </p:sp>
      <p:cxnSp>
        <p:nvCxnSpPr>
          <p:cNvPr id="14" name="Straight Connector 13"/>
          <p:cNvCxnSpPr>
            <a:stCxn id="4" idx="2"/>
          </p:cNvCxnSpPr>
          <p:nvPr/>
        </p:nvCxnSpPr>
        <p:spPr>
          <a:xfrm>
            <a:off x="4319195" y="3453205"/>
            <a:ext cx="0" cy="1319604"/>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7419192" y="3453204"/>
            <a:ext cx="0" cy="1319604"/>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Arrow Connector 16"/>
          <p:cNvCxnSpPr>
            <a:endCxn id="12" idx="1"/>
          </p:cNvCxnSpPr>
          <p:nvPr/>
        </p:nvCxnSpPr>
        <p:spPr>
          <a:xfrm>
            <a:off x="4319195" y="4772809"/>
            <a:ext cx="846268"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a:endCxn id="12" idx="3"/>
          </p:cNvCxnSpPr>
          <p:nvPr/>
        </p:nvCxnSpPr>
        <p:spPr>
          <a:xfrm flipH="1">
            <a:off x="6682291" y="4772809"/>
            <a:ext cx="740485"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Rectangle 19"/>
          <p:cNvSpPr/>
          <p:nvPr/>
        </p:nvSpPr>
        <p:spPr>
          <a:xfrm>
            <a:off x="1936376" y="2883049"/>
            <a:ext cx="1290918" cy="80682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Model Base</a:t>
            </a:r>
            <a:endParaRPr lang="en-US" dirty="0"/>
          </a:p>
        </p:txBody>
      </p:sp>
      <p:sp>
        <p:nvSpPr>
          <p:cNvPr id="21" name="Rectangle 20"/>
          <p:cNvSpPr/>
          <p:nvPr/>
        </p:nvSpPr>
        <p:spPr>
          <a:xfrm>
            <a:off x="8469858" y="2883049"/>
            <a:ext cx="1290918" cy="80682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Data Base</a:t>
            </a:r>
            <a:endParaRPr lang="en-US" dirty="0"/>
          </a:p>
        </p:txBody>
      </p:sp>
      <p:sp>
        <p:nvSpPr>
          <p:cNvPr id="22" name="Rectangle 21"/>
          <p:cNvSpPr/>
          <p:nvPr/>
        </p:nvSpPr>
        <p:spPr>
          <a:xfrm>
            <a:off x="6537063" y="5531223"/>
            <a:ext cx="1290918" cy="80682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DSS User</a:t>
            </a:r>
            <a:endParaRPr lang="en-US" dirty="0"/>
          </a:p>
        </p:txBody>
      </p:sp>
    </p:spTree>
    <p:extLst>
      <p:ext uri="{BB962C8B-B14F-4D97-AF65-F5344CB8AC3E}">
        <p14:creationId xmlns:p14="http://schemas.microsoft.com/office/powerpoint/2010/main" val="4207474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Components</a:t>
            </a:r>
            <a:r>
              <a:rPr lang="en-US" sz="3200" b="1" dirty="0" smtClean="0"/>
              <a:t>  of  DSS</a:t>
            </a:r>
            <a:endParaRPr lang="en-US" sz="3200" b="1" dirty="0"/>
          </a:p>
        </p:txBody>
      </p:sp>
      <p:sp>
        <p:nvSpPr>
          <p:cNvPr id="3" name="Content Placeholder 2"/>
          <p:cNvSpPr>
            <a:spLocks noGrp="1"/>
          </p:cNvSpPr>
          <p:nvPr>
            <p:ph idx="1"/>
          </p:nvPr>
        </p:nvSpPr>
        <p:spPr/>
        <p:txBody>
          <a:bodyPr>
            <a:normAutofit fontScale="92500" lnSpcReduction="10000"/>
          </a:bodyPr>
          <a:lstStyle/>
          <a:p>
            <a:pPr>
              <a:lnSpc>
                <a:spcPct val="100000"/>
              </a:lnSpc>
              <a:buFont typeface="Wingdings" panose="05000000000000000000" pitchFamily="2" charset="2"/>
              <a:buChar char="Ø"/>
            </a:pPr>
            <a:r>
              <a:rPr lang="en-US" sz="2400" dirty="0" smtClean="0"/>
              <a:t>The User </a:t>
            </a:r>
          </a:p>
          <a:p>
            <a:pPr>
              <a:lnSpc>
                <a:spcPct val="100000"/>
              </a:lnSpc>
              <a:spcBef>
                <a:spcPts val="0"/>
              </a:spcBef>
              <a:spcAft>
                <a:spcPts val="0"/>
              </a:spcAft>
              <a:buFont typeface="Wingdings" panose="05000000000000000000" pitchFamily="2" charset="2"/>
              <a:buChar char="Ø"/>
            </a:pPr>
            <a:r>
              <a:rPr lang="en-US" sz="2400" dirty="0" smtClean="0"/>
              <a:t>Data Base</a:t>
            </a:r>
          </a:p>
          <a:p>
            <a:pPr>
              <a:lnSpc>
                <a:spcPct val="100000"/>
              </a:lnSpc>
              <a:spcBef>
                <a:spcPts val="0"/>
              </a:spcBef>
              <a:spcAft>
                <a:spcPts val="0"/>
              </a:spcAft>
              <a:buFont typeface="Wingdings" panose="05000000000000000000" pitchFamily="2" charset="2"/>
              <a:buChar char="Ø"/>
            </a:pPr>
            <a:r>
              <a:rPr lang="en-US" sz="2400" dirty="0" smtClean="0"/>
              <a:t>Planning Languages</a:t>
            </a:r>
          </a:p>
          <a:p>
            <a:pPr>
              <a:lnSpc>
                <a:spcPct val="100000"/>
              </a:lnSpc>
              <a:spcBef>
                <a:spcPts val="0"/>
              </a:spcBef>
              <a:spcAft>
                <a:spcPts val="0"/>
              </a:spcAft>
              <a:buFont typeface="Wingdings" panose="05000000000000000000" pitchFamily="2" charset="2"/>
              <a:buChar char="Ø"/>
            </a:pPr>
            <a:r>
              <a:rPr lang="en-US" sz="2400" dirty="0" smtClean="0"/>
              <a:t>Model Base</a:t>
            </a:r>
          </a:p>
          <a:p>
            <a:pPr marL="0" indent="0">
              <a:lnSpc>
                <a:spcPct val="100000"/>
              </a:lnSpc>
              <a:spcBef>
                <a:spcPts val="0"/>
              </a:spcBef>
              <a:spcAft>
                <a:spcPts val="0"/>
              </a:spcAft>
              <a:buNone/>
            </a:pPr>
            <a:r>
              <a:rPr lang="en-US" sz="2400" dirty="0" smtClean="0">
                <a:solidFill>
                  <a:schemeClr val="accent2">
                    <a:lumMod val="75000"/>
                  </a:schemeClr>
                </a:solidFill>
              </a:rPr>
              <a:t>The User:-</a:t>
            </a:r>
          </a:p>
          <a:p>
            <a:pPr marL="0" indent="0">
              <a:lnSpc>
                <a:spcPct val="100000"/>
              </a:lnSpc>
              <a:spcBef>
                <a:spcPts val="0"/>
              </a:spcBef>
              <a:spcAft>
                <a:spcPts val="0"/>
              </a:spcAft>
              <a:buNone/>
            </a:pPr>
            <a:r>
              <a:rPr lang="en-US" sz="2400" dirty="0" smtClean="0"/>
              <a:t>The user of DSS is usually a manager with an unstructured or semi- structured problem to solve. Manager and Staff Specialist are users who are willing to use complex system in their day-to-day work.</a:t>
            </a:r>
          </a:p>
          <a:p>
            <a:pPr marL="0" indent="0">
              <a:lnSpc>
                <a:spcPct val="100000"/>
              </a:lnSpc>
              <a:spcBef>
                <a:spcPts val="0"/>
              </a:spcBef>
              <a:spcAft>
                <a:spcPts val="0"/>
              </a:spcAft>
              <a:buNone/>
            </a:pPr>
            <a:r>
              <a:rPr lang="en-US" sz="2400" dirty="0" smtClean="0">
                <a:solidFill>
                  <a:schemeClr val="accent1">
                    <a:lumMod val="75000"/>
                  </a:schemeClr>
                </a:solidFill>
              </a:rPr>
              <a:t>Data Base:-</a:t>
            </a:r>
          </a:p>
          <a:p>
            <a:pPr marL="0" indent="0">
              <a:lnSpc>
                <a:spcPct val="100000"/>
              </a:lnSpc>
              <a:spcBef>
                <a:spcPts val="0"/>
              </a:spcBef>
              <a:spcAft>
                <a:spcPts val="0"/>
              </a:spcAft>
              <a:buNone/>
            </a:pPr>
            <a:r>
              <a:rPr lang="en-US" sz="2400" dirty="0" smtClean="0">
                <a:solidFill>
                  <a:schemeClr val="tx2">
                    <a:lumMod val="50000"/>
                  </a:schemeClr>
                </a:solidFill>
              </a:rPr>
              <a:t>The</a:t>
            </a:r>
            <a:r>
              <a:rPr lang="en-US" sz="2400" dirty="0" smtClean="0">
                <a:solidFill>
                  <a:schemeClr val="accent1">
                    <a:lumMod val="75000"/>
                  </a:schemeClr>
                </a:solidFill>
              </a:rPr>
              <a:t> </a:t>
            </a:r>
            <a:r>
              <a:rPr lang="en-US" sz="2400" dirty="0" smtClean="0">
                <a:solidFill>
                  <a:schemeClr val="tx1">
                    <a:lumMod val="95000"/>
                    <a:lumOff val="5000"/>
                  </a:schemeClr>
                </a:solidFill>
              </a:rPr>
              <a:t>DSS includes one or more databases that contain both routine and non- routine data from both internal and external sources. Data bases has three levels</a:t>
            </a:r>
          </a:p>
          <a:p>
            <a:pPr marL="0" indent="0">
              <a:lnSpc>
                <a:spcPct val="100000"/>
              </a:lnSpc>
              <a:spcBef>
                <a:spcPts val="0"/>
              </a:spcBef>
              <a:spcAft>
                <a:spcPts val="0"/>
              </a:spcAft>
              <a:buNone/>
            </a:pPr>
            <a:r>
              <a:rPr lang="en-US" sz="2400" dirty="0" smtClean="0">
                <a:solidFill>
                  <a:schemeClr val="tx1">
                    <a:lumMod val="95000"/>
                    <a:lumOff val="5000"/>
                  </a:schemeClr>
                </a:solidFill>
              </a:rPr>
              <a:t>Physical , Logical, and </a:t>
            </a:r>
            <a:r>
              <a:rPr lang="en-US" sz="2400" dirty="0">
                <a:solidFill>
                  <a:schemeClr val="tx1">
                    <a:lumMod val="95000"/>
                    <a:lumOff val="5000"/>
                  </a:schemeClr>
                </a:solidFill>
              </a:rPr>
              <a:t>E</a:t>
            </a:r>
            <a:r>
              <a:rPr lang="en-US" sz="2400" dirty="0" smtClean="0">
                <a:solidFill>
                  <a:schemeClr val="tx1">
                    <a:lumMod val="95000"/>
                    <a:lumOff val="5000"/>
                  </a:schemeClr>
                </a:solidFill>
              </a:rPr>
              <a:t>xternal level.</a:t>
            </a:r>
          </a:p>
          <a:p>
            <a:pPr marL="0" indent="0">
              <a:lnSpc>
                <a:spcPct val="100000"/>
              </a:lnSpc>
              <a:spcBef>
                <a:spcPts val="0"/>
              </a:spcBef>
              <a:spcAft>
                <a:spcPts val="0"/>
              </a:spcAft>
              <a:buNone/>
            </a:pPr>
            <a:endParaRPr lang="en-US" sz="2400" dirty="0"/>
          </a:p>
        </p:txBody>
      </p:sp>
    </p:spTree>
    <p:extLst>
      <p:ext uri="{BB962C8B-B14F-4D97-AF65-F5344CB8AC3E}">
        <p14:creationId xmlns:p14="http://schemas.microsoft.com/office/powerpoint/2010/main" val="638424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Components of DSS</a:t>
            </a:r>
            <a:endParaRPr lang="en-US" sz="2800" b="1" dirty="0"/>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accent1">
                    <a:lumMod val="50000"/>
                  </a:schemeClr>
                </a:solidFill>
              </a:rPr>
              <a:t>Planning Languages:-</a:t>
            </a:r>
          </a:p>
          <a:p>
            <a:pPr marL="0" indent="0" algn="just">
              <a:spcBef>
                <a:spcPts val="0"/>
              </a:spcBef>
              <a:spcAft>
                <a:spcPts val="0"/>
              </a:spcAft>
              <a:buNone/>
            </a:pPr>
            <a:r>
              <a:rPr lang="en-US" sz="2400" dirty="0" smtClean="0">
                <a:solidFill>
                  <a:schemeClr val="bg2">
                    <a:lumMod val="10000"/>
                  </a:schemeClr>
                </a:solidFill>
              </a:rPr>
              <a:t>There are two types of language General Purpose and Special Purpose languages. Spread Sheet are good examples of general purpose planning language. SAS and SPSS are examples of Special Purpose Language.</a:t>
            </a:r>
          </a:p>
          <a:p>
            <a:pPr marL="0" indent="0">
              <a:spcBef>
                <a:spcPts val="0"/>
              </a:spcBef>
              <a:spcAft>
                <a:spcPts val="0"/>
              </a:spcAft>
              <a:buNone/>
            </a:pPr>
            <a:endParaRPr lang="en-US" sz="2400" dirty="0" smtClean="0">
              <a:solidFill>
                <a:schemeClr val="accent1">
                  <a:lumMod val="50000"/>
                </a:schemeClr>
              </a:solidFill>
            </a:endParaRPr>
          </a:p>
          <a:p>
            <a:pPr marL="0" indent="0">
              <a:spcBef>
                <a:spcPts val="0"/>
              </a:spcBef>
              <a:spcAft>
                <a:spcPts val="0"/>
              </a:spcAft>
              <a:buNone/>
            </a:pPr>
            <a:r>
              <a:rPr lang="en-US" sz="2400" dirty="0" smtClean="0">
                <a:solidFill>
                  <a:schemeClr val="accent1">
                    <a:lumMod val="50000"/>
                  </a:schemeClr>
                </a:solidFill>
              </a:rPr>
              <a:t>Model </a:t>
            </a:r>
            <a:r>
              <a:rPr lang="en-US" sz="2400" dirty="0" smtClean="0">
                <a:solidFill>
                  <a:schemeClr val="accent1">
                    <a:lumMod val="50000"/>
                  </a:schemeClr>
                </a:solidFill>
              </a:rPr>
              <a:t>Base:-</a:t>
            </a:r>
          </a:p>
          <a:p>
            <a:pPr marL="0" indent="0" algn="just">
              <a:spcBef>
                <a:spcPts val="0"/>
              </a:spcBef>
              <a:spcAft>
                <a:spcPts val="0"/>
              </a:spcAft>
              <a:buNone/>
            </a:pPr>
            <a:r>
              <a:rPr lang="en-US" sz="2400" dirty="0" smtClean="0">
                <a:solidFill>
                  <a:schemeClr val="tx1">
                    <a:lumMod val="95000"/>
                    <a:lumOff val="5000"/>
                  </a:schemeClr>
                </a:solidFill>
              </a:rPr>
              <a:t>The Planning language in a DSS allows the users to maintain a dialogue with the model base which is the brain of DSS because it performs data manipulations and computations with the data provided to it by the user and the database.</a:t>
            </a:r>
          </a:p>
          <a:p>
            <a:pPr marL="0" indent="0" algn="just">
              <a:spcBef>
                <a:spcPts val="0"/>
              </a:spcBef>
              <a:spcAft>
                <a:spcPts val="0"/>
              </a:spcAft>
              <a:buNone/>
            </a:pPr>
            <a:endParaRPr lang="en-US" sz="2400" dirty="0">
              <a:solidFill>
                <a:schemeClr val="tx1">
                  <a:lumMod val="95000"/>
                  <a:lumOff val="5000"/>
                </a:schemeClr>
              </a:solidFill>
            </a:endParaRPr>
          </a:p>
        </p:txBody>
      </p:sp>
    </p:spTree>
    <p:extLst>
      <p:ext uri="{BB962C8B-B14F-4D97-AF65-F5344CB8AC3E}">
        <p14:creationId xmlns:p14="http://schemas.microsoft.com/office/powerpoint/2010/main" val="3434077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Expert System</a:t>
            </a:r>
            <a:endParaRPr lang="en-US" sz="2800" b="1" dirty="0"/>
          </a:p>
        </p:txBody>
      </p:sp>
      <p:sp>
        <p:nvSpPr>
          <p:cNvPr id="3" name="Content Placeholder 2"/>
          <p:cNvSpPr>
            <a:spLocks noGrp="1"/>
          </p:cNvSpPr>
          <p:nvPr>
            <p:ph idx="1"/>
          </p:nvPr>
        </p:nvSpPr>
        <p:spPr/>
        <p:txBody>
          <a:bodyPr>
            <a:normAutofit/>
          </a:bodyPr>
          <a:lstStyle/>
          <a:p>
            <a:r>
              <a:rPr lang="en-US" dirty="0" smtClean="0"/>
              <a:t>An Expert system is a highly developed DSS that utilize knowledge generally possessed by an expert to share a problem.</a:t>
            </a:r>
          </a:p>
          <a:p>
            <a:r>
              <a:rPr lang="en-US" dirty="0" smtClean="0"/>
              <a:t>A characteristics of expert systems is the ability to declare or explain the reasoning process that was </a:t>
            </a:r>
            <a:r>
              <a:rPr lang="en-US" dirty="0"/>
              <a:t>u</a:t>
            </a:r>
            <a:r>
              <a:rPr lang="en-US" dirty="0" smtClean="0"/>
              <a:t>sed to take decision.</a:t>
            </a:r>
          </a:p>
          <a:p>
            <a:r>
              <a:rPr lang="en-US" dirty="0" smtClean="0"/>
              <a:t>Some of the business applications of Expert </a:t>
            </a:r>
            <a:r>
              <a:rPr lang="en-US" dirty="0"/>
              <a:t>S</a:t>
            </a:r>
            <a:r>
              <a:rPr lang="en-US" dirty="0" smtClean="0"/>
              <a:t>ystems are</a:t>
            </a:r>
          </a:p>
          <a:p>
            <a:pPr>
              <a:buFont typeface="Wingdings" panose="05000000000000000000" pitchFamily="2" charset="2"/>
              <a:buChar char="Ø"/>
            </a:pPr>
            <a:r>
              <a:rPr lang="en-US" dirty="0" smtClean="0"/>
              <a:t>Accounting and Finance</a:t>
            </a:r>
          </a:p>
          <a:p>
            <a:pPr>
              <a:spcBef>
                <a:spcPts val="0"/>
              </a:spcBef>
              <a:spcAft>
                <a:spcPts val="0"/>
              </a:spcAft>
              <a:buFont typeface="Wingdings" panose="05000000000000000000" pitchFamily="2" charset="2"/>
              <a:buChar char="Ø"/>
            </a:pPr>
            <a:r>
              <a:rPr lang="en-US" dirty="0" smtClean="0"/>
              <a:t>Manufacturing </a:t>
            </a:r>
          </a:p>
          <a:p>
            <a:pPr>
              <a:spcBef>
                <a:spcPts val="0"/>
              </a:spcBef>
              <a:spcAft>
                <a:spcPts val="0"/>
              </a:spcAft>
              <a:buFont typeface="Wingdings" panose="05000000000000000000" pitchFamily="2" charset="2"/>
              <a:buChar char="Ø"/>
            </a:pPr>
            <a:r>
              <a:rPr lang="en-US" dirty="0" smtClean="0"/>
              <a:t>General Business</a:t>
            </a:r>
          </a:p>
          <a:p>
            <a:pPr>
              <a:spcBef>
                <a:spcPts val="0"/>
              </a:spcBef>
              <a:spcAft>
                <a:spcPts val="0"/>
              </a:spcAft>
              <a:buFont typeface="Wingdings" panose="05000000000000000000" pitchFamily="2" charset="2"/>
              <a:buChar char="Ø"/>
            </a:pPr>
            <a:r>
              <a:rPr lang="en-US" dirty="0" smtClean="0"/>
              <a:t>Marketing </a:t>
            </a:r>
          </a:p>
          <a:p>
            <a:pPr>
              <a:spcBef>
                <a:spcPts val="0"/>
              </a:spcBef>
              <a:spcAft>
                <a:spcPts val="0"/>
              </a:spcAft>
              <a:buFont typeface="Wingdings" panose="05000000000000000000" pitchFamily="2" charset="2"/>
              <a:buChar char="Ø"/>
            </a:pPr>
            <a:r>
              <a:rPr lang="en-US" dirty="0" smtClean="0"/>
              <a:t>Personnel (HRM)</a:t>
            </a:r>
            <a:endParaRPr lang="en-US" dirty="0"/>
          </a:p>
        </p:txBody>
      </p:sp>
    </p:spTree>
    <p:extLst>
      <p:ext uri="{BB962C8B-B14F-4D97-AF65-F5344CB8AC3E}">
        <p14:creationId xmlns:p14="http://schemas.microsoft.com/office/powerpoint/2010/main" val="1609646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Expert System</a:t>
            </a:r>
            <a:endParaRPr lang="en-US" sz="3200" b="1" dirty="0"/>
          </a:p>
        </p:txBody>
      </p:sp>
      <p:pic>
        <p:nvPicPr>
          <p:cNvPr id="4" name="Content Placeholder 3"/>
          <p:cNvPicPr>
            <a:picLocks noGrp="1" noChangeAspect="1"/>
          </p:cNvPicPr>
          <p:nvPr>
            <p:ph idx="1"/>
          </p:nvPr>
        </p:nvPicPr>
        <p:blipFill>
          <a:blip r:embed="rId2"/>
          <a:stretch>
            <a:fillRect/>
          </a:stretch>
        </p:blipFill>
        <p:spPr>
          <a:xfrm>
            <a:off x="1096963" y="1976009"/>
            <a:ext cx="10058400" cy="3763232"/>
          </a:xfrm>
          <a:prstGeom prst="rect">
            <a:avLst/>
          </a:prstGeom>
        </p:spPr>
      </p:pic>
    </p:spTree>
    <p:extLst>
      <p:ext uri="{BB962C8B-B14F-4D97-AF65-F5344CB8AC3E}">
        <p14:creationId xmlns:p14="http://schemas.microsoft.com/office/powerpoint/2010/main" val="3865946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Properties of Expert System</a:t>
            </a:r>
            <a:endParaRPr lang="en-US" sz="3200" b="1" dirty="0"/>
          </a:p>
        </p:txBody>
      </p:sp>
      <p:sp>
        <p:nvSpPr>
          <p:cNvPr id="3" name="Content Placeholder 2"/>
          <p:cNvSpPr>
            <a:spLocks noGrp="1"/>
          </p:cNvSpPr>
          <p:nvPr>
            <p:ph idx="1"/>
          </p:nvPr>
        </p:nvSpPr>
        <p:spPr/>
        <p:txBody>
          <a:bodyPr>
            <a:noAutofit/>
          </a:bodyPr>
          <a:lstStyle/>
          <a:p>
            <a:pPr marL="0" indent="0">
              <a:buNone/>
            </a:pPr>
            <a:r>
              <a:rPr lang="en-US" dirty="0" smtClean="0">
                <a:solidFill>
                  <a:schemeClr val="accent2">
                    <a:lumMod val="75000"/>
                  </a:schemeClr>
                </a:solidFill>
              </a:rPr>
              <a:t>Availability</a:t>
            </a:r>
          </a:p>
          <a:p>
            <a:pPr algn="just">
              <a:spcBef>
                <a:spcPts val="0"/>
              </a:spcBef>
              <a:spcAft>
                <a:spcPts val="0"/>
              </a:spcAft>
            </a:pPr>
            <a:r>
              <a:rPr lang="en-US" dirty="0" smtClean="0"/>
              <a:t>One or more experts are capable of communicating how they go about the solving problems to which the expert system will be applied.</a:t>
            </a:r>
          </a:p>
          <a:p>
            <a:pPr marL="0" indent="0">
              <a:buNone/>
            </a:pPr>
            <a:r>
              <a:rPr lang="en-US" dirty="0" smtClean="0">
                <a:solidFill>
                  <a:schemeClr val="accent2">
                    <a:lumMod val="50000"/>
                  </a:schemeClr>
                </a:solidFill>
              </a:rPr>
              <a:t>Complexity</a:t>
            </a:r>
          </a:p>
          <a:p>
            <a:pPr marL="0" indent="0">
              <a:spcBef>
                <a:spcPts val="0"/>
              </a:spcBef>
              <a:spcAft>
                <a:spcPts val="0"/>
              </a:spcAft>
              <a:buNone/>
            </a:pPr>
            <a:r>
              <a:rPr lang="en-US" dirty="0" smtClean="0">
                <a:solidFill>
                  <a:schemeClr val="tx1">
                    <a:lumMod val="95000"/>
                    <a:lumOff val="5000"/>
                  </a:schemeClr>
                </a:solidFill>
              </a:rPr>
              <a:t>Solution of the problems for which the expert systems will be used is a complex task</a:t>
            </a:r>
            <a:r>
              <a:rPr lang="en-US" dirty="0">
                <a:solidFill>
                  <a:schemeClr val="accent2">
                    <a:lumMod val="50000"/>
                  </a:schemeClr>
                </a:solidFill>
              </a:rPr>
              <a:t>.</a:t>
            </a:r>
            <a:r>
              <a:rPr lang="en-US" dirty="0" smtClean="0"/>
              <a:t/>
            </a:r>
            <a:br>
              <a:rPr lang="en-US" dirty="0" smtClean="0"/>
            </a:br>
            <a:endParaRPr lang="en-US" dirty="0" smtClean="0"/>
          </a:p>
          <a:p>
            <a:pPr marL="0" indent="0">
              <a:spcBef>
                <a:spcPts val="0"/>
              </a:spcBef>
              <a:spcAft>
                <a:spcPts val="0"/>
              </a:spcAft>
              <a:buNone/>
            </a:pPr>
            <a:r>
              <a:rPr lang="en-US" dirty="0" smtClean="0">
                <a:solidFill>
                  <a:schemeClr val="accent2">
                    <a:lumMod val="50000"/>
                  </a:schemeClr>
                </a:solidFill>
              </a:rPr>
              <a:t>Domain</a:t>
            </a:r>
          </a:p>
          <a:p>
            <a:pPr marL="0" indent="0">
              <a:spcBef>
                <a:spcPts val="0"/>
              </a:spcBef>
              <a:spcAft>
                <a:spcPts val="0"/>
              </a:spcAft>
              <a:buNone/>
            </a:pPr>
            <a:r>
              <a:rPr lang="en-US" dirty="0" smtClean="0">
                <a:solidFill>
                  <a:schemeClr val="tx1">
                    <a:lumMod val="85000"/>
                    <a:lumOff val="15000"/>
                  </a:schemeClr>
                </a:solidFill>
              </a:rPr>
              <a:t>The domain , or subject area of the problem is relatively small and limited to a relatively well- defined problem area.</a:t>
            </a:r>
          </a:p>
          <a:p>
            <a:pPr marL="0" indent="0">
              <a:buNone/>
            </a:pPr>
            <a:r>
              <a:rPr lang="en-US" dirty="0" smtClean="0">
                <a:solidFill>
                  <a:schemeClr val="accent1">
                    <a:lumMod val="50000"/>
                  </a:schemeClr>
                </a:solidFill>
              </a:rPr>
              <a:t>Expertise</a:t>
            </a:r>
          </a:p>
          <a:p>
            <a:pPr marL="0" indent="0">
              <a:spcBef>
                <a:spcPts val="0"/>
              </a:spcBef>
              <a:spcAft>
                <a:spcPts val="0"/>
              </a:spcAft>
              <a:buNone/>
            </a:pPr>
            <a:r>
              <a:rPr lang="en-US" dirty="0" smtClean="0">
                <a:solidFill>
                  <a:schemeClr val="bg2">
                    <a:lumMod val="10000"/>
                  </a:schemeClr>
                </a:solidFill>
              </a:rPr>
              <a:t>Solutions to the Problem require the effort of experts. </a:t>
            </a:r>
          </a:p>
          <a:p>
            <a:pPr marL="0" indent="0">
              <a:buNone/>
            </a:pPr>
            <a:r>
              <a:rPr lang="en-US" dirty="0" smtClean="0">
                <a:solidFill>
                  <a:schemeClr val="accent1">
                    <a:lumMod val="50000"/>
                  </a:schemeClr>
                </a:solidFill>
              </a:rPr>
              <a:t>Structure</a:t>
            </a:r>
          </a:p>
          <a:p>
            <a:pPr marL="0" indent="0">
              <a:spcBef>
                <a:spcPts val="0"/>
              </a:spcBef>
              <a:spcAft>
                <a:spcPts val="0"/>
              </a:spcAft>
              <a:buNone/>
            </a:pPr>
            <a:r>
              <a:rPr lang="en-US" dirty="0" smtClean="0">
                <a:solidFill>
                  <a:schemeClr val="tx1">
                    <a:lumMod val="95000"/>
                    <a:lumOff val="5000"/>
                  </a:schemeClr>
                </a:solidFill>
              </a:rPr>
              <a:t>The Solution Process must be able to cope with ill- structured, uncertain, missing and conflicting data and a dynamic problem solving situation</a:t>
            </a:r>
            <a:r>
              <a:rPr lang="en-US" dirty="0" smtClean="0">
                <a:solidFill>
                  <a:schemeClr val="accent1">
                    <a:lumMod val="50000"/>
                  </a:schemeClr>
                </a:solidFill>
              </a:rPr>
              <a:t>.</a:t>
            </a:r>
            <a:endParaRPr lang="en-US" dirty="0">
              <a:solidFill>
                <a:schemeClr val="accent1">
                  <a:lumMod val="50000"/>
                </a:schemeClr>
              </a:solidFill>
            </a:endParaRPr>
          </a:p>
        </p:txBody>
      </p:sp>
    </p:spTree>
    <p:extLst>
      <p:ext uri="{BB962C8B-B14F-4D97-AF65-F5344CB8AC3E}">
        <p14:creationId xmlns:p14="http://schemas.microsoft.com/office/powerpoint/2010/main" val="194103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932" y="1054250"/>
            <a:ext cx="4991548" cy="618564"/>
          </a:xfrm>
        </p:spPr>
        <p:txBody>
          <a:bodyPr>
            <a:normAutofit fontScale="90000"/>
          </a:bodyPr>
          <a:lstStyle/>
          <a:p>
            <a:r>
              <a:rPr lang="en-US" sz="2800" dirty="0" smtClean="0">
                <a:latin typeface="Times New Roman" panose="02020603050405020304" pitchFamily="18" charset="0"/>
                <a:cs typeface="Times New Roman" panose="02020603050405020304" pitchFamily="18" charset="0"/>
              </a:rPr>
              <a:t>  </a:t>
            </a:r>
            <a:br>
              <a:rPr lang="en-US" sz="2800" dirty="0" smtClean="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a:r>
            <a:br>
              <a:rPr lang="en-US" sz="3100" dirty="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What is Information System?</a:t>
            </a:r>
            <a:endParaRPr lang="en-US" sz="31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7280" y="1845734"/>
            <a:ext cx="10058400" cy="4023360"/>
          </a:xfrm>
        </p:spPr>
        <p:txBody>
          <a:bodyPr>
            <a:normAutofit lnSpcReduction="10000"/>
          </a:bodyPr>
          <a:lstStyle/>
          <a:p>
            <a:pPr algn="just"/>
            <a:r>
              <a:rPr lang="en-US" dirty="0"/>
              <a:t>Computer Based Information System is a combination of people, hardware, Software, Communications device, networks and data resources that processes data and information for a specific purpose</a:t>
            </a:r>
            <a:r>
              <a:rPr lang="en-US" dirty="0" smtClean="0"/>
              <a:t>.</a:t>
            </a:r>
          </a:p>
          <a:p>
            <a:pPr marL="0" indent="0" algn="just">
              <a:buNone/>
            </a:pPr>
            <a:r>
              <a:rPr lang="en-US" dirty="0" smtClean="0"/>
              <a:t> </a:t>
            </a:r>
            <a:endParaRPr lang="en-US" dirty="0"/>
          </a:p>
          <a:p>
            <a:pPr algn="just"/>
            <a:r>
              <a:rPr lang="en-US" dirty="0" smtClean="0"/>
              <a:t> There are different types of information system</a:t>
            </a:r>
          </a:p>
          <a:p>
            <a:pPr algn="just"/>
            <a:endParaRPr lang="en-US" dirty="0"/>
          </a:p>
          <a:p>
            <a:pPr algn="just">
              <a:buFont typeface="Wingdings" panose="05000000000000000000" pitchFamily="2" charset="2"/>
              <a:buChar char="Ø"/>
            </a:pPr>
            <a:r>
              <a:rPr lang="en-US" dirty="0" smtClean="0"/>
              <a:t>Manual  Information System(paper and pencil)</a:t>
            </a:r>
          </a:p>
          <a:p>
            <a:pPr algn="just">
              <a:buFont typeface="Wingdings" panose="05000000000000000000" pitchFamily="2" charset="2"/>
              <a:buChar char="Ø"/>
            </a:pPr>
            <a:r>
              <a:rPr lang="en-US" dirty="0" smtClean="0"/>
              <a:t>Formal Information System (Word to Mouth)</a:t>
            </a:r>
          </a:p>
          <a:p>
            <a:pPr algn="just">
              <a:buFont typeface="Wingdings" panose="05000000000000000000" pitchFamily="2" charset="2"/>
              <a:buChar char="Ø"/>
            </a:pPr>
            <a:r>
              <a:rPr lang="en-US" dirty="0" smtClean="0"/>
              <a:t>Informal Information System (Written Procedures)</a:t>
            </a:r>
          </a:p>
          <a:p>
            <a:pPr algn="just">
              <a:buFont typeface="Wingdings" panose="05000000000000000000" pitchFamily="2" charset="2"/>
              <a:buChar char="Ø"/>
            </a:pPr>
            <a:r>
              <a:rPr lang="en-US" dirty="0" smtClean="0"/>
              <a:t>Computer based Information System</a:t>
            </a:r>
            <a:endParaRPr lang="en-US" dirty="0"/>
          </a:p>
        </p:txBody>
      </p:sp>
      <p:pic>
        <p:nvPicPr>
          <p:cNvPr id="4" name="Picture 4" descr="527_Components of Information Syste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5027" y="2666203"/>
            <a:ext cx="3044936" cy="1841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399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txBox="1">
            <a:spLocks/>
          </p:cNvSpPr>
          <p:nvPr/>
        </p:nvSpPr>
        <p:spPr>
          <a:xfrm>
            <a:off x="1097280" y="865192"/>
            <a:ext cx="10058400" cy="498696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en-US" dirty="0" smtClean="0"/>
          </a:p>
          <a:p>
            <a:r>
              <a:rPr lang="en-US" sz="2800" dirty="0" smtClean="0">
                <a:solidFill>
                  <a:schemeClr val="bg2">
                    <a:lumMod val="25000"/>
                  </a:schemeClr>
                </a:solidFill>
              </a:rPr>
              <a:t>Computer Based Information System</a:t>
            </a:r>
          </a:p>
          <a:p>
            <a:r>
              <a:rPr lang="en-US" dirty="0" smtClean="0"/>
              <a:t> A Computer based Information system is a combination of People, IT and business Processes that helps management in taking important decision to carry out the business successfully.</a:t>
            </a:r>
          </a:p>
          <a:p>
            <a:r>
              <a:rPr lang="en-US" b="1" dirty="0" smtClean="0">
                <a:solidFill>
                  <a:schemeClr val="bg2">
                    <a:lumMod val="50000"/>
                  </a:schemeClr>
                </a:solidFill>
              </a:rPr>
              <a:t>Components of CBIS</a:t>
            </a:r>
            <a:r>
              <a:rPr lang="en-US" dirty="0" smtClean="0"/>
              <a:t>:</a:t>
            </a:r>
          </a:p>
          <a:p>
            <a:pPr>
              <a:lnSpc>
                <a:spcPct val="110000"/>
              </a:lnSpc>
              <a:spcBef>
                <a:spcPts val="0"/>
              </a:spcBef>
              <a:spcAft>
                <a:spcPts val="0"/>
              </a:spcAft>
              <a:buFont typeface="Wingdings" panose="05000000000000000000" pitchFamily="2" charset="2"/>
              <a:buChar char="Ø"/>
            </a:pPr>
            <a:r>
              <a:rPr lang="en-US" dirty="0" smtClean="0"/>
              <a:t>Hardware </a:t>
            </a:r>
          </a:p>
          <a:p>
            <a:pPr>
              <a:lnSpc>
                <a:spcPct val="110000"/>
              </a:lnSpc>
              <a:spcBef>
                <a:spcPts val="0"/>
              </a:spcBef>
              <a:spcAft>
                <a:spcPts val="0"/>
              </a:spcAft>
              <a:buFont typeface="Wingdings" panose="05000000000000000000" pitchFamily="2" charset="2"/>
              <a:buChar char="Ø"/>
            </a:pPr>
            <a:r>
              <a:rPr lang="en-US" dirty="0" smtClean="0"/>
              <a:t>Software</a:t>
            </a:r>
          </a:p>
          <a:p>
            <a:pPr>
              <a:lnSpc>
                <a:spcPct val="110000"/>
              </a:lnSpc>
              <a:spcBef>
                <a:spcPts val="0"/>
              </a:spcBef>
              <a:spcAft>
                <a:spcPts val="0"/>
              </a:spcAft>
              <a:buFont typeface="Wingdings" panose="05000000000000000000" pitchFamily="2" charset="2"/>
              <a:buChar char="Ø"/>
            </a:pPr>
            <a:r>
              <a:rPr lang="en-US" dirty="0" smtClean="0"/>
              <a:t>Databases</a:t>
            </a:r>
            <a:endParaRPr lang="en-US" dirty="0"/>
          </a:p>
          <a:p>
            <a:pPr>
              <a:lnSpc>
                <a:spcPct val="110000"/>
              </a:lnSpc>
              <a:spcBef>
                <a:spcPts val="0"/>
              </a:spcBef>
              <a:spcAft>
                <a:spcPts val="0"/>
              </a:spcAft>
              <a:buFont typeface="Wingdings" panose="05000000000000000000" pitchFamily="2" charset="2"/>
              <a:buChar char="Ø"/>
            </a:pPr>
            <a:r>
              <a:rPr lang="en-US" dirty="0" smtClean="0"/>
              <a:t>Telecommunications</a:t>
            </a:r>
          </a:p>
          <a:p>
            <a:pPr>
              <a:lnSpc>
                <a:spcPct val="110000"/>
              </a:lnSpc>
              <a:spcBef>
                <a:spcPts val="0"/>
              </a:spcBef>
              <a:spcAft>
                <a:spcPts val="0"/>
              </a:spcAft>
              <a:buFont typeface="Wingdings" panose="05000000000000000000" pitchFamily="2" charset="2"/>
              <a:buChar char="Ø"/>
            </a:pPr>
            <a:r>
              <a:rPr lang="en-US" dirty="0" smtClean="0"/>
              <a:t>People</a:t>
            </a:r>
            <a:endParaRPr lang="en-US" dirty="0"/>
          </a:p>
          <a:p>
            <a:pPr>
              <a:lnSpc>
                <a:spcPct val="110000"/>
              </a:lnSpc>
              <a:spcBef>
                <a:spcPts val="0"/>
              </a:spcBef>
              <a:spcAft>
                <a:spcPts val="0"/>
              </a:spcAft>
              <a:buFont typeface="Wingdings" panose="05000000000000000000" pitchFamily="2" charset="2"/>
              <a:buChar char="Ø"/>
            </a:pPr>
            <a:r>
              <a:rPr lang="en-US" dirty="0" smtClean="0"/>
              <a:t>Procedures</a:t>
            </a:r>
          </a:p>
          <a:p>
            <a:pPr marL="0" indent="0">
              <a:lnSpc>
                <a:spcPct val="110000"/>
              </a:lnSpc>
              <a:spcBef>
                <a:spcPts val="0"/>
              </a:spcBef>
              <a:spcAft>
                <a:spcPts val="0"/>
              </a:spcAft>
              <a:buNone/>
            </a:pPr>
            <a:r>
              <a:rPr lang="en-US" dirty="0" smtClean="0"/>
              <a:t>And together they are configured to collect , manipulate, store and Process data into information.</a:t>
            </a:r>
          </a:p>
          <a:p>
            <a:pPr marL="0" indent="0">
              <a:lnSpc>
                <a:spcPct val="110000"/>
              </a:lnSpc>
              <a:spcBef>
                <a:spcPts val="0"/>
              </a:spcBef>
              <a:spcAft>
                <a:spcPts val="0"/>
              </a:spcAft>
              <a:buNone/>
            </a:pPr>
            <a:endParaRPr lang="en-US" dirty="0"/>
          </a:p>
        </p:txBody>
      </p:sp>
    </p:spTree>
    <p:extLst>
      <p:ext uri="{BB962C8B-B14F-4D97-AF65-F5344CB8AC3E}">
        <p14:creationId xmlns:p14="http://schemas.microsoft.com/office/powerpoint/2010/main" val="228941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bg2">
                    <a:lumMod val="25000"/>
                  </a:schemeClr>
                </a:solidFill>
                <a:latin typeface="+mn-lt"/>
                <a:cs typeface="Times New Roman" panose="02020603050405020304" pitchFamily="18" charset="0"/>
              </a:rPr>
              <a:t>Purpose of Information System</a:t>
            </a:r>
            <a:endParaRPr lang="en-US" sz="2800" dirty="0">
              <a:solidFill>
                <a:schemeClr val="bg2">
                  <a:lumMod val="25000"/>
                </a:schemeClr>
              </a:solidFill>
              <a:latin typeface="+mn-lt"/>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dirty="0"/>
              <a:t>The </a:t>
            </a:r>
            <a:r>
              <a:rPr lang="en-US" b="1" dirty="0"/>
              <a:t>purpose</a:t>
            </a:r>
            <a:r>
              <a:rPr lang="en-US" dirty="0"/>
              <a:t> of an </a:t>
            </a:r>
            <a:r>
              <a:rPr lang="en-US" b="1" dirty="0"/>
              <a:t>information system</a:t>
            </a:r>
            <a:r>
              <a:rPr lang="en-US" dirty="0"/>
              <a:t> is to turn raw data into useful </a:t>
            </a:r>
            <a:r>
              <a:rPr lang="en-US" b="1" dirty="0"/>
              <a:t>information</a:t>
            </a:r>
            <a:r>
              <a:rPr lang="en-US" dirty="0"/>
              <a:t> that can be used for decision making in an </a:t>
            </a:r>
            <a:r>
              <a:rPr lang="en-US" dirty="0" smtClean="0"/>
              <a:t>organization.</a:t>
            </a:r>
          </a:p>
          <a:p>
            <a:pPr marL="0" indent="0" algn="just">
              <a:buNone/>
            </a:pPr>
            <a:r>
              <a:rPr lang="en-US" dirty="0"/>
              <a:t>I</a:t>
            </a:r>
            <a:r>
              <a:rPr lang="en-US" dirty="0" smtClean="0"/>
              <a:t>nformation </a:t>
            </a:r>
            <a:r>
              <a:rPr lang="en-US" dirty="0"/>
              <a:t>systems are designed to support a particular </a:t>
            </a:r>
            <a:r>
              <a:rPr lang="en-US" b="1" dirty="0"/>
              <a:t>process</a:t>
            </a:r>
            <a:r>
              <a:rPr lang="en-US" dirty="0"/>
              <a:t> within an organization or to carry out very specific </a:t>
            </a:r>
            <a:r>
              <a:rPr lang="en-US" b="1" dirty="0" smtClean="0"/>
              <a:t>analysis.</a:t>
            </a:r>
          </a:p>
          <a:p>
            <a:pPr marL="0" indent="0">
              <a:buNone/>
            </a:pPr>
            <a:r>
              <a:rPr lang="en-US" dirty="0" smtClean="0"/>
              <a:t>Businesses use Information Systems</a:t>
            </a:r>
          </a:p>
          <a:p>
            <a:pPr>
              <a:buFont typeface="Wingdings" panose="05000000000000000000" pitchFamily="2" charset="2"/>
              <a:buChar char="Ø"/>
            </a:pPr>
            <a:r>
              <a:rPr lang="en-US" dirty="0" smtClean="0"/>
              <a:t>To solve Problems.</a:t>
            </a:r>
          </a:p>
          <a:p>
            <a:pPr>
              <a:spcBef>
                <a:spcPts val="0"/>
              </a:spcBef>
              <a:spcAft>
                <a:spcPts val="0"/>
              </a:spcAft>
              <a:buFont typeface="Wingdings" panose="05000000000000000000" pitchFamily="2" charset="2"/>
              <a:buChar char="Ø"/>
            </a:pPr>
            <a:r>
              <a:rPr lang="en-US" dirty="0" smtClean="0"/>
              <a:t>To make sound decisions.</a:t>
            </a:r>
          </a:p>
          <a:p>
            <a:pPr>
              <a:spcBef>
                <a:spcPts val="0"/>
              </a:spcBef>
              <a:spcAft>
                <a:spcPts val="0"/>
              </a:spcAft>
              <a:buFont typeface="Wingdings" panose="05000000000000000000" pitchFamily="2" charset="2"/>
              <a:buChar char="Ø"/>
            </a:pPr>
            <a:r>
              <a:rPr lang="en-US" dirty="0" smtClean="0"/>
              <a:t>To achieving the specific goals.</a:t>
            </a:r>
          </a:p>
          <a:p>
            <a:pPr>
              <a:spcBef>
                <a:spcPts val="0"/>
              </a:spcBef>
              <a:spcAft>
                <a:spcPts val="0"/>
              </a:spcAft>
              <a:buFont typeface="Wingdings" panose="05000000000000000000" pitchFamily="2" charset="2"/>
              <a:buChar char="Ø"/>
            </a:pPr>
            <a:endParaRPr lang="en-US" dirty="0"/>
          </a:p>
          <a:p>
            <a:pPr>
              <a:spcBef>
                <a:spcPts val="0"/>
              </a:spcBef>
              <a:spcAft>
                <a:spcPts val="0"/>
              </a:spcAft>
              <a:buFont typeface="Wingdings" panose="05000000000000000000" pitchFamily="2" charset="2"/>
              <a:buChar char="Ø"/>
            </a:pPr>
            <a:endParaRPr lang="en-US" dirty="0"/>
          </a:p>
        </p:txBody>
      </p:sp>
    </p:spTree>
    <p:extLst>
      <p:ext uri="{BB962C8B-B14F-4D97-AF65-F5344CB8AC3E}">
        <p14:creationId xmlns:p14="http://schemas.microsoft.com/office/powerpoint/2010/main" val="2550342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mn-lt"/>
              </a:rPr>
              <a:t>Types of Computer Based Information System</a:t>
            </a:r>
            <a:endParaRPr lang="en-US" sz="2800" dirty="0">
              <a:latin typeface="+mn-lt"/>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Office </a:t>
            </a:r>
            <a:r>
              <a:rPr lang="en-US" dirty="0"/>
              <a:t>A</a:t>
            </a:r>
            <a:r>
              <a:rPr lang="en-US" dirty="0" smtClean="0"/>
              <a:t>utomation System</a:t>
            </a:r>
          </a:p>
          <a:p>
            <a:pPr>
              <a:buFont typeface="Wingdings" panose="05000000000000000000" pitchFamily="2" charset="2"/>
              <a:buChar char="Ø"/>
            </a:pPr>
            <a:r>
              <a:rPr lang="en-US" dirty="0" smtClean="0"/>
              <a:t>Transaction Processing System</a:t>
            </a:r>
          </a:p>
          <a:p>
            <a:pPr>
              <a:buFont typeface="Wingdings" panose="05000000000000000000" pitchFamily="2" charset="2"/>
              <a:buChar char="Ø"/>
            </a:pPr>
            <a:r>
              <a:rPr lang="en-US" dirty="0" smtClean="0"/>
              <a:t>Management Information System</a:t>
            </a:r>
          </a:p>
          <a:p>
            <a:pPr>
              <a:buFont typeface="Wingdings" panose="05000000000000000000" pitchFamily="2" charset="2"/>
              <a:buChar char="Ø"/>
            </a:pPr>
            <a:r>
              <a:rPr lang="en-US" dirty="0" smtClean="0"/>
              <a:t>Decision </a:t>
            </a:r>
            <a:r>
              <a:rPr lang="en-US" dirty="0"/>
              <a:t>S</a:t>
            </a:r>
            <a:r>
              <a:rPr lang="en-US" dirty="0" smtClean="0"/>
              <a:t>upport System</a:t>
            </a:r>
          </a:p>
          <a:p>
            <a:pPr>
              <a:buFont typeface="Wingdings" panose="05000000000000000000" pitchFamily="2" charset="2"/>
              <a:buChar char="Ø"/>
            </a:pPr>
            <a:r>
              <a:rPr lang="en-US" dirty="0" smtClean="0"/>
              <a:t>Expert System</a:t>
            </a:r>
          </a:p>
          <a:p>
            <a:endParaRPr lang="en-US" dirty="0"/>
          </a:p>
        </p:txBody>
      </p:sp>
    </p:spTree>
    <p:extLst>
      <p:ext uri="{BB962C8B-B14F-4D97-AF65-F5344CB8AC3E}">
        <p14:creationId xmlns:p14="http://schemas.microsoft.com/office/powerpoint/2010/main" val="1918702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mn-lt"/>
              </a:rPr>
              <a:t>Office </a:t>
            </a:r>
            <a:r>
              <a:rPr lang="en-US" sz="2800" dirty="0">
                <a:latin typeface="+mn-lt"/>
              </a:rPr>
              <a:t>A</a:t>
            </a:r>
            <a:r>
              <a:rPr lang="en-US" sz="2800" dirty="0" smtClean="0">
                <a:latin typeface="+mn-lt"/>
              </a:rPr>
              <a:t>utomation System</a:t>
            </a:r>
            <a:endParaRPr lang="en-US" sz="2800" dirty="0">
              <a:latin typeface="+mn-lt"/>
            </a:endParaRPr>
          </a:p>
        </p:txBody>
      </p:sp>
      <p:sp>
        <p:nvSpPr>
          <p:cNvPr id="3" name="Content Placeholder 2"/>
          <p:cNvSpPr>
            <a:spLocks noGrp="1"/>
          </p:cNvSpPr>
          <p:nvPr>
            <p:ph idx="1"/>
          </p:nvPr>
        </p:nvSpPr>
        <p:spPr/>
        <p:txBody>
          <a:bodyPr>
            <a:normAutofit/>
          </a:bodyPr>
          <a:lstStyle/>
          <a:p>
            <a:pPr algn="just"/>
            <a:r>
              <a:rPr lang="en-US" dirty="0" smtClean="0"/>
              <a:t>Office automation system is an information system which is computer based that collects , processes, stores and transmits electronic messages.</a:t>
            </a:r>
          </a:p>
          <a:p>
            <a:pPr algn="just"/>
            <a:r>
              <a:rPr lang="en-US" dirty="0" smtClean="0"/>
              <a:t>Office automation refers to the various computer machinery and software used to digitally  create , collect , store and manipulate and relay office information needed for accomplishing basic tasks.</a:t>
            </a:r>
          </a:p>
          <a:p>
            <a:pPr algn="just"/>
            <a:r>
              <a:rPr lang="en-US" sz="2800" dirty="0" smtClean="0">
                <a:solidFill>
                  <a:schemeClr val="bg2">
                    <a:lumMod val="50000"/>
                  </a:schemeClr>
                </a:solidFill>
              </a:rPr>
              <a:t>Functions of OAS</a:t>
            </a:r>
          </a:p>
          <a:p>
            <a:pPr algn="just">
              <a:buFont typeface="Wingdings" panose="05000000000000000000" pitchFamily="2" charset="2"/>
              <a:buChar char="Ø"/>
            </a:pPr>
            <a:r>
              <a:rPr lang="en-US" dirty="0" smtClean="0"/>
              <a:t>Electronic Publishing</a:t>
            </a:r>
          </a:p>
          <a:p>
            <a:pPr algn="just">
              <a:spcBef>
                <a:spcPts val="0"/>
              </a:spcBef>
              <a:spcAft>
                <a:spcPts val="0"/>
              </a:spcAft>
              <a:buFont typeface="Wingdings" panose="05000000000000000000" pitchFamily="2" charset="2"/>
              <a:buChar char="Ø"/>
            </a:pPr>
            <a:r>
              <a:rPr lang="en-US" dirty="0" smtClean="0"/>
              <a:t>Electronic Communication</a:t>
            </a:r>
          </a:p>
          <a:p>
            <a:pPr algn="just">
              <a:spcBef>
                <a:spcPts val="0"/>
              </a:spcBef>
              <a:spcAft>
                <a:spcPts val="0"/>
              </a:spcAft>
              <a:buFont typeface="Wingdings" panose="05000000000000000000" pitchFamily="2" charset="2"/>
              <a:buChar char="Ø"/>
            </a:pPr>
            <a:r>
              <a:rPr lang="en-US" dirty="0" smtClean="0"/>
              <a:t>Electronic Collaboration</a:t>
            </a:r>
          </a:p>
          <a:p>
            <a:pPr algn="just">
              <a:spcBef>
                <a:spcPts val="0"/>
              </a:spcBef>
              <a:spcAft>
                <a:spcPts val="0"/>
              </a:spcAft>
              <a:buFont typeface="Wingdings" panose="05000000000000000000" pitchFamily="2" charset="2"/>
              <a:buChar char="Ø"/>
            </a:pPr>
            <a:r>
              <a:rPr lang="en-US" dirty="0" smtClean="0"/>
              <a:t>Image Processing</a:t>
            </a:r>
          </a:p>
          <a:p>
            <a:pPr algn="just">
              <a:spcBef>
                <a:spcPts val="0"/>
              </a:spcBef>
              <a:spcAft>
                <a:spcPts val="0"/>
              </a:spcAft>
              <a:buFont typeface="Wingdings" panose="05000000000000000000" pitchFamily="2" charset="2"/>
              <a:buChar char="Ø"/>
            </a:pPr>
            <a:r>
              <a:rPr lang="en-US" dirty="0" smtClean="0"/>
              <a:t>Office Management</a:t>
            </a:r>
            <a:endParaRPr lang="en-US" dirty="0"/>
          </a:p>
        </p:txBody>
      </p:sp>
      <p:pic>
        <p:nvPicPr>
          <p:cNvPr id="2050" name="Picture 2" descr="Image result for office automation system p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8045" y="3332685"/>
            <a:ext cx="4530734" cy="3401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2087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mn-lt"/>
              </a:rPr>
              <a:t>Components of OAS</a:t>
            </a:r>
            <a:endParaRPr lang="en-US" sz="2800" dirty="0">
              <a:latin typeface="+mn-lt"/>
            </a:endParaRPr>
          </a:p>
        </p:txBody>
      </p:sp>
      <p:sp>
        <p:nvSpPr>
          <p:cNvPr id="3" name="Content Placeholder 2"/>
          <p:cNvSpPr>
            <a:spLocks noGrp="1"/>
          </p:cNvSpPr>
          <p:nvPr>
            <p:ph idx="1"/>
          </p:nvPr>
        </p:nvSpPr>
        <p:spPr/>
        <p:txBody>
          <a:bodyPr/>
          <a:lstStyle/>
          <a:p>
            <a:r>
              <a:rPr lang="en-US" dirty="0" smtClean="0"/>
              <a:t>There are basic three components of OAS</a:t>
            </a:r>
          </a:p>
          <a:p>
            <a:pPr algn="just"/>
            <a:r>
              <a:rPr lang="en-US" dirty="0" smtClean="0">
                <a:solidFill>
                  <a:schemeClr val="bg2">
                    <a:lumMod val="50000"/>
                  </a:schemeClr>
                </a:solidFill>
              </a:rPr>
              <a:t>Data Storage and Manipulation. </a:t>
            </a:r>
            <a:r>
              <a:rPr lang="en-US" dirty="0" smtClean="0"/>
              <a:t>This component is responsible of capturing and  editing of data-data may be in any form like text, image , audio, video etc. </a:t>
            </a:r>
          </a:p>
          <a:p>
            <a:pPr algn="just"/>
            <a:r>
              <a:rPr lang="en-US" dirty="0" smtClean="0">
                <a:solidFill>
                  <a:schemeClr val="bg2">
                    <a:lumMod val="50000"/>
                  </a:schemeClr>
                </a:solidFill>
              </a:rPr>
              <a:t>Data Exchange. </a:t>
            </a:r>
            <a:r>
              <a:rPr lang="en-US" dirty="0" smtClean="0">
                <a:solidFill>
                  <a:schemeClr val="tx1">
                    <a:lumMod val="85000"/>
                    <a:lumOff val="15000"/>
                  </a:schemeClr>
                </a:solidFill>
              </a:rPr>
              <a:t>The stored data can be exchanged and can be sent to multiple user at one time. Electronic mail and voice mail can be used to transfer information.</a:t>
            </a:r>
          </a:p>
          <a:p>
            <a:pPr algn="just"/>
            <a:r>
              <a:rPr lang="en-US" dirty="0" smtClean="0">
                <a:solidFill>
                  <a:schemeClr val="bg2">
                    <a:lumMod val="50000"/>
                  </a:schemeClr>
                </a:solidFill>
              </a:rPr>
              <a:t>Data Management. </a:t>
            </a:r>
            <a:r>
              <a:rPr lang="en-US" dirty="0" smtClean="0"/>
              <a:t>Data management is the last component of OAS. Task Management, scheduling system and reminder Programs etc. used for controlling and monitoring the OAS.</a:t>
            </a:r>
            <a:endParaRPr lang="en-US" dirty="0"/>
          </a:p>
        </p:txBody>
      </p:sp>
    </p:spTree>
    <p:extLst>
      <p:ext uri="{BB962C8B-B14F-4D97-AF65-F5344CB8AC3E}">
        <p14:creationId xmlns:p14="http://schemas.microsoft.com/office/powerpoint/2010/main" val="2007926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032734"/>
            <a:ext cx="5163671" cy="704626"/>
          </a:xfrm>
        </p:spPr>
        <p:txBody>
          <a:bodyPr>
            <a:normAutofit/>
          </a:bodyPr>
          <a:lstStyle/>
          <a:p>
            <a:r>
              <a:rPr lang="en-US" sz="2800" dirty="0" smtClean="0">
                <a:latin typeface="+mn-lt"/>
              </a:rPr>
              <a:t>Management Information System</a:t>
            </a:r>
            <a:endParaRPr lang="en-US" sz="2800" dirty="0">
              <a:latin typeface="+mn-lt"/>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US" dirty="0" smtClean="0"/>
              <a:t>MIS is a computer based system that Provides flexible and speedy access to accurate.</a:t>
            </a:r>
          </a:p>
          <a:p>
            <a:pPr algn="just">
              <a:buFont typeface="Wingdings" panose="05000000000000000000" pitchFamily="2" charset="2"/>
              <a:buChar char="Ø"/>
            </a:pPr>
            <a:r>
              <a:rPr lang="en-US" dirty="0"/>
              <a:t>Organized collection of </a:t>
            </a:r>
            <a:r>
              <a:rPr lang="en-US" dirty="0" smtClean="0"/>
              <a:t>people, procedures</a:t>
            </a:r>
            <a:r>
              <a:rPr lang="en-US" dirty="0"/>
              <a:t>, software, databases, </a:t>
            </a:r>
            <a:r>
              <a:rPr lang="en-US" dirty="0" smtClean="0"/>
              <a:t>and devices </a:t>
            </a:r>
            <a:r>
              <a:rPr lang="en-US" dirty="0"/>
              <a:t>that provides routine </a:t>
            </a:r>
            <a:r>
              <a:rPr lang="en-US" dirty="0" smtClean="0"/>
              <a:t>information to </a:t>
            </a:r>
            <a:r>
              <a:rPr lang="en-US" dirty="0"/>
              <a:t>managers and decision </a:t>
            </a:r>
            <a:r>
              <a:rPr lang="en-US" dirty="0" smtClean="0"/>
              <a:t>makers.</a:t>
            </a:r>
          </a:p>
          <a:p>
            <a:pPr algn="just">
              <a:buFont typeface="Wingdings" panose="05000000000000000000" pitchFamily="2" charset="2"/>
              <a:buChar char="Ø"/>
            </a:pPr>
            <a:r>
              <a:rPr lang="en-US" dirty="0" smtClean="0"/>
              <a:t>MIS facilitates the decision making process and enable the organizational planning, control and operational functions to be carried out effectively.</a:t>
            </a:r>
          </a:p>
          <a:p>
            <a:pPr algn="just">
              <a:buFont typeface="Wingdings" panose="05000000000000000000" pitchFamily="2" charset="2"/>
              <a:buChar char="Ø"/>
            </a:pPr>
            <a:r>
              <a:rPr lang="en-US" dirty="0" smtClean="0"/>
              <a:t>MIS is an organized approach for obtaining relevant and timely information on which managerial  decisions are based.</a:t>
            </a:r>
          </a:p>
          <a:p>
            <a:pPr marL="0" indent="0" algn="just">
              <a:buNone/>
            </a:pPr>
            <a:endParaRPr lang="en-US" dirty="0" smtClean="0"/>
          </a:p>
          <a:p>
            <a:endParaRPr lang="en-US" dirty="0"/>
          </a:p>
          <a:p>
            <a:pPr marL="0" indent="0">
              <a:buNone/>
            </a:pPr>
            <a:endParaRPr lang="en-US" dirty="0"/>
          </a:p>
        </p:txBody>
      </p:sp>
      <p:sp>
        <p:nvSpPr>
          <p:cNvPr id="5" name="AutoShape 12" descr="Image result for management information syste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Oval 5"/>
          <p:cNvSpPr/>
          <p:nvPr/>
        </p:nvSpPr>
        <p:spPr>
          <a:xfrm>
            <a:off x="7067774" y="4253157"/>
            <a:ext cx="1758876" cy="12332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MIS</a:t>
            </a:r>
            <a:endParaRPr lang="en-US" dirty="0"/>
          </a:p>
        </p:txBody>
      </p:sp>
      <p:sp>
        <p:nvSpPr>
          <p:cNvPr id="7" name="Oval 6"/>
          <p:cNvSpPr/>
          <p:nvPr/>
        </p:nvSpPr>
        <p:spPr>
          <a:xfrm>
            <a:off x="8283389" y="4518213"/>
            <a:ext cx="1731980" cy="15383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Computer Science</a:t>
            </a:r>
            <a:endParaRPr lang="en-US" dirty="0"/>
          </a:p>
        </p:txBody>
      </p:sp>
      <p:sp>
        <p:nvSpPr>
          <p:cNvPr id="8" name="Oval 7"/>
          <p:cNvSpPr/>
          <p:nvPr/>
        </p:nvSpPr>
        <p:spPr>
          <a:xfrm>
            <a:off x="7067774" y="5141009"/>
            <a:ext cx="1694330" cy="11760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Business</a:t>
            </a:r>
            <a:endParaRPr lang="en-US" dirty="0"/>
          </a:p>
        </p:txBody>
      </p:sp>
    </p:spTree>
    <p:extLst>
      <p:ext uri="{BB962C8B-B14F-4D97-AF65-F5344CB8AC3E}">
        <p14:creationId xmlns:p14="http://schemas.microsoft.com/office/powerpoint/2010/main" val="873913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mn-lt"/>
              </a:rPr>
              <a:t>Role of MIS</a:t>
            </a:r>
            <a:endParaRPr lang="en-US" sz="2800" dirty="0">
              <a:latin typeface="+mn-lt"/>
            </a:endParaRPr>
          </a:p>
        </p:txBody>
      </p:sp>
      <p:sp>
        <p:nvSpPr>
          <p:cNvPr id="3" name="Content Placeholder 2"/>
          <p:cNvSpPr>
            <a:spLocks noGrp="1"/>
          </p:cNvSpPr>
          <p:nvPr>
            <p:ph idx="1"/>
          </p:nvPr>
        </p:nvSpPr>
        <p:spPr/>
        <p:txBody>
          <a:bodyPr/>
          <a:lstStyle/>
          <a:p>
            <a:r>
              <a:rPr lang="en-US" dirty="0" smtClean="0"/>
              <a:t>Understand the Business.</a:t>
            </a:r>
          </a:p>
          <a:p>
            <a:r>
              <a:rPr lang="en-US" dirty="0" smtClean="0"/>
              <a:t>Quality, Risk, Inventory , Market analysis</a:t>
            </a:r>
          </a:p>
          <a:p>
            <a:r>
              <a:rPr lang="en-US" dirty="0" smtClean="0"/>
              <a:t>Stake holders, customer behavior analysis</a:t>
            </a:r>
          </a:p>
          <a:p>
            <a:r>
              <a:rPr lang="en-US" dirty="0" smtClean="0"/>
              <a:t>Satisfies the needs through query systems, analysis systems, and modeling systems.</a:t>
            </a:r>
          </a:p>
          <a:p>
            <a:r>
              <a:rPr lang="en-US" dirty="0" smtClean="0"/>
              <a:t>Helps in strategic planning, Management Control, Operational control and Transaction Processing.</a:t>
            </a:r>
          </a:p>
          <a:p>
            <a:r>
              <a:rPr lang="en-US" dirty="0" smtClean="0"/>
              <a:t>Hence MIS plays a vital role in management, administration and operations of an organization.</a:t>
            </a:r>
            <a:endParaRPr lang="en-US" dirty="0"/>
          </a:p>
        </p:txBody>
      </p:sp>
    </p:spTree>
    <p:extLst>
      <p:ext uri="{BB962C8B-B14F-4D97-AF65-F5344CB8AC3E}">
        <p14:creationId xmlns:p14="http://schemas.microsoft.com/office/powerpoint/2010/main" val="346993290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2825</TotalTime>
  <Words>920</Words>
  <Application>Microsoft Office PowerPoint</Application>
  <PresentationFormat>Widescreen</PresentationFormat>
  <Paragraphs>124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Calibri Light</vt:lpstr>
      <vt:lpstr>Times New Roman</vt:lpstr>
      <vt:lpstr>Wingdings</vt:lpstr>
      <vt:lpstr>Retrospect</vt:lpstr>
      <vt:lpstr>Information System.</vt:lpstr>
      <vt:lpstr>    What is Information System?</vt:lpstr>
      <vt:lpstr>PowerPoint Presentation</vt:lpstr>
      <vt:lpstr>Purpose of Information System</vt:lpstr>
      <vt:lpstr>Types of Computer Based Information System</vt:lpstr>
      <vt:lpstr>Office Automation System</vt:lpstr>
      <vt:lpstr>Components of OAS</vt:lpstr>
      <vt:lpstr>Management Information System</vt:lpstr>
      <vt:lpstr>Role of MIS</vt:lpstr>
      <vt:lpstr>Transaction Processing  System.</vt:lpstr>
      <vt:lpstr>Decision Support System</vt:lpstr>
      <vt:lpstr>The Architecture of DSS </vt:lpstr>
      <vt:lpstr>Components  of  DSS</vt:lpstr>
      <vt:lpstr>Components of DSS</vt:lpstr>
      <vt:lpstr>Expert System</vt:lpstr>
      <vt:lpstr>Expert System</vt:lpstr>
      <vt:lpstr>Properties of Expert System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Systems.</dc:title>
  <dc:creator>Hassan</dc:creator>
  <cp:lastModifiedBy>Hassan</cp:lastModifiedBy>
  <cp:revision>38</cp:revision>
  <dcterms:created xsi:type="dcterms:W3CDTF">2020-03-23T19:00:47Z</dcterms:created>
  <dcterms:modified xsi:type="dcterms:W3CDTF">2020-05-12T19:39:33Z</dcterms:modified>
</cp:coreProperties>
</file>